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44" d="100"/>
          <a:sy n="44" d="100"/>
        </p:scale>
        <p:origin x="-1266" y="-14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063DFE0-FFB6-4E98-AE7F-D80A7388824A}" type="datetimeFigureOut">
              <a:rPr lang="en-US" smtClean="0"/>
              <a:pPr/>
              <a:t>10/18/2010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E09E868-4067-4AF7-90C2-80EBF628EFA6}"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E09E868-4067-4AF7-90C2-80EBF628EFA6}"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E09E868-4067-4AF7-90C2-80EBF628EFA6}"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E09E868-4067-4AF7-90C2-80EBF628EFA6}"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E09E868-4067-4AF7-90C2-80EBF628EFA6}"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E09E868-4067-4AF7-90C2-80EBF628EFA6}" type="slidenum">
              <a:rPr lang="en-US" smtClean="0"/>
              <a:pPr/>
              <a:t>13</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E09E868-4067-4AF7-90C2-80EBF628EFA6}"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E09E868-4067-4AF7-90C2-80EBF628EFA6}"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E09E868-4067-4AF7-90C2-80EBF628EFA6}"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E09E868-4067-4AF7-90C2-80EBF628EFA6}"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E09E868-4067-4AF7-90C2-80EBF628EFA6}"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E09E868-4067-4AF7-90C2-80EBF628EFA6}"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E09E868-4067-4AF7-90C2-80EBF628EFA6}"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E09E868-4067-4AF7-90C2-80EBF628EFA6}"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54EA917C-270D-4D55-B897-34142A551E4B}" type="datetimeFigureOut">
              <a:rPr lang="en-US" smtClean="0"/>
              <a:pPr/>
              <a:t>10/18/2010</a:t>
            </a:fld>
            <a:endParaRPr lang="en-US" dirty="0"/>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dirty="0"/>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C3F7A949-6FDB-49C0-BF1E-FDD7F1FB04C3}"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transition>
    <p:pull dir="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4EA917C-270D-4D55-B897-34142A551E4B}" type="datetimeFigureOut">
              <a:rPr lang="en-US" smtClean="0"/>
              <a:pPr/>
              <a:t>10/18/2010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3F7A949-6FDB-49C0-BF1E-FDD7F1FB04C3}" type="slidenum">
              <a:rPr lang="en-US" smtClean="0"/>
              <a:pPr/>
              <a:t>‹#›</a:t>
            </a:fld>
            <a:endParaRPr lang="en-US" dirty="0"/>
          </a:p>
        </p:txBody>
      </p:sp>
    </p:spTree>
  </p:cSld>
  <p:clrMapOvr>
    <a:masterClrMapping/>
  </p:clrMapOvr>
  <p:transition>
    <p:pull dir="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54EA917C-270D-4D55-B897-34142A551E4B}" type="datetimeFigureOut">
              <a:rPr lang="en-US" smtClean="0"/>
              <a:pPr/>
              <a:t>10/18/2010</a:t>
            </a:fld>
            <a:endParaRPr lang="en-US" dirty="0"/>
          </a:p>
        </p:txBody>
      </p:sp>
      <p:sp>
        <p:nvSpPr>
          <p:cNvPr id="5" name="Footer Placeholder 4"/>
          <p:cNvSpPr>
            <a:spLocks noGrp="1"/>
          </p:cNvSpPr>
          <p:nvPr>
            <p:ph type="ftr" sz="quarter" idx="11"/>
          </p:nvPr>
        </p:nvSpPr>
        <p:spPr>
          <a:xfrm>
            <a:off x="457201" y="6248207"/>
            <a:ext cx="5573483" cy="365125"/>
          </a:xfrm>
        </p:spPr>
        <p:txBody>
          <a:bodyPr/>
          <a:lstStyle/>
          <a:p>
            <a:endParaRPr lang="en-US"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6" name="Slide Number Placeholder 5"/>
          <p:cNvSpPr>
            <a:spLocks noGrp="1"/>
          </p:cNvSpPr>
          <p:nvPr>
            <p:ph type="sldNum" sz="quarter" idx="12"/>
          </p:nvPr>
        </p:nvSpPr>
        <p:spPr>
          <a:xfrm rot="5400000">
            <a:off x="5989638" y="144462"/>
            <a:ext cx="533400" cy="244476"/>
          </a:xfrm>
        </p:spPr>
        <p:txBody>
          <a:bodyPr/>
          <a:lstStyle/>
          <a:p>
            <a:fld id="{C3F7A949-6FDB-49C0-BF1E-FDD7F1FB04C3}"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transition>
    <p:pull dir="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54EA917C-270D-4D55-B897-34142A551E4B}" type="datetimeFigureOut">
              <a:rPr lang="en-US" smtClean="0"/>
              <a:pPr/>
              <a:t>10/18/2010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C3F7A949-6FDB-49C0-BF1E-FDD7F1FB04C3}" type="slidenum">
              <a:rPr lang="en-US" smtClean="0"/>
              <a:pPr/>
              <a:t>‹#›</a:t>
            </a:fld>
            <a:endParaRPr lang="en-US" dirty="0"/>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pull dir="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54EA917C-270D-4D55-B897-34142A551E4B}" type="datetimeFigureOut">
              <a:rPr lang="en-US" smtClean="0"/>
              <a:pPr/>
              <a:t>10/18/2010</a:t>
            </a:fld>
            <a:endParaRPr lang="en-US" dirty="0"/>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C3F7A949-6FDB-49C0-BF1E-FDD7F1FB04C3}" type="slidenum">
              <a:rPr lang="en-US" smtClean="0"/>
              <a:pPr/>
              <a:t>‹#›</a:t>
            </a:fld>
            <a:endParaRPr lang="en-US" dirty="0"/>
          </a:p>
        </p:txBody>
      </p:sp>
      <p:sp>
        <p:nvSpPr>
          <p:cNvPr id="14" name="Footer Placeholder 13"/>
          <p:cNvSpPr>
            <a:spLocks noGrp="1"/>
          </p:cNvSpPr>
          <p:nvPr>
            <p:ph type="ftr" sz="quarter" idx="12"/>
          </p:nvPr>
        </p:nvSpPr>
        <p:spPr/>
        <p:txBody>
          <a:bodyPr/>
          <a:lstStyle/>
          <a:p>
            <a:endParaRPr lang="en-US" dirty="0"/>
          </a:p>
        </p:txBody>
      </p:sp>
    </p:spTree>
  </p:cSld>
  <p:clrMapOvr>
    <a:overrideClrMapping bg1="lt1" tx1="dk1" bg2="lt2" tx2="dk2" accent1="accent1" accent2="accent2" accent3="accent3" accent4="accent4" accent5="accent5" accent6="accent6" hlink="hlink" folHlink="folHlink"/>
  </p:clrMapOvr>
  <p:transition>
    <p:pull dir="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54EA917C-270D-4D55-B897-34142A551E4B}" type="datetimeFigureOut">
              <a:rPr lang="en-US" smtClean="0"/>
              <a:pPr/>
              <a:t>10/18/2010</a:t>
            </a:fld>
            <a:endParaRPr lang="en-US" dirty="0"/>
          </a:p>
        </p:txBody>
      </p:sp>
      <p:sp>
        <p:nvSpPr>
          <p:cNvPr id="10" name="Slide Number Placeholder 9"/>
          <p:cNvSpPr>
            <a:spLocks noGrp="1"/>
          </p:cNvSpPr>
          <p:nvPr>
            <p:ph type="sldNum" sz="quarter" idx="16"/>
          </p:nvPr>
        </p:nvSpPr>
        <p:spPr/>
        <p:txBody>
          <a:bodyPr rtlCol="0"/>
          <a:lstStyle/>
          <a:p>
            <a:fld id="{C3F7A949-6FDB-49C0-BF1E-FDD7F1FB04C3}" type="slidenum">
              <a:rPr lang="en-US" smtClean="0"/>
              <a:pPr/>
              <a:t>‹#›</a:t>
            </a:fld>
            <a:endParaRPr lang="en-US" dirty="0"/>
          </a:p>
        </p:txBody>
      </p:sp>
      <p:sp>
        <p:nvSpPr>
          <p:cNvPr id="12" name="Footer Placeholder 11"/>
          <p:cNvSpPr>
            <a:spLocks noGrp="1"/>
          </p:cNvSpPr>
          <p:nvPr>
            <p:ph type="ftr" sz="quarter" idx="17"/>
          </p:nvPr>
        </p:nvSpPr>
        <p:spPr/>
        <p:txBody>
          <a:bodyPr rtlCol="0"/>
          <a:lstStyle/>
          <a:p>
            <a:endParaRPr lang="en-US" dirty="0"/>
          </a:p>
        </p:txBody>
      </p:sp>
    </p:spTree>
  </p:cSld>
  <p:clrMapOvr>
    <a:masterClrMapping/>
  </p:clrMapOvr>
  <p:transition>
    <p:pull dir="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54EA917C-270D-4D55-B897-34142A551E4B}" type="datetimeFigureOut">
              <a:rPr lang="en-US" smtClean="0"/>
              <a:pPr/>
              <a:t>10/18/2010</a:t>
            </a:fld>
            <a:endParaRPr lang="en-US" dirty="0"/>
          </a:p>
        </p:txBody>
      </p:sp>
      <p:sp>
        <p:nvSpPr>
          <p:cNvPr id="12" name="Slide Number Placeholder 11"/>
          <p:cNvSpPr>
            <a:spLocks noGrp="1"/>
          </p:cNvSpPr>
          <p:nvPr>
            <p:ph type="sldNum" sz="quarter" idx="16"/>
          </p:nvPr>
        </p:nvSpPr>
        <p:spPr/>
        <p:txBody>
          <a:bodyPr rtlCol="0"/>
          <a:lstStyle/>
          <a:p>
            <a:fld id="{C3F7A949-6FDB-49C0-BF1E-FDD7F1FB04C3}" type="slidenum">
              <a:rPr lang="en-US" smtClean="0"/>
              <a:pPr/>
              <a:t>‹#›</a:t>
            </a:fld>
            <a:endParaRPr lang="en-US" dirty="0"/>
          </a:p>
        </p:txBody>
      </p:sp>
      <p:sp>
        <p:nvSpPr>
          <p:cNvPr id="14" name="Footer Placeholder 13"/>
          <p:cNvSpPr>
            <a:spLocks noGrp="1"/>
          </p:cNvSpPr>
          <p:nvPr>
            <p:ph type="ftr" sz="quarter" idx="17"/>
          </p:nvPr>
        </p:nvSpPr>
        <p:spPr/>
        <p:txBody>
          <a:bodyPr rtlCol="0"/>
          <a:lstStyle/>
          <a:p>
            <a:endParaRPr lang="en-US" dirty="0"/>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transition>
    <p:pull dir="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4EA917C-270D-4D55-B897-34142A551E4B}" type="datetimeFigureOut">
              <a:rPr lang="en-US" smtClean="0"/>
              <a:pPr/>
              <a:t>10/18/2010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C3F7A949-6FDB-49C0-BF1E-FDD7F1FB04C3}" type="slidenum">
              <a:rPr lang="en-US" smtClean="0"/>
              <a:pPr/>
              <a:t>‹#›</a:t>
            </a:fld>
            <a:endParaRPr lang="en-US" dirty="0"/>
          </a:p>
        </p:txBody>
      </p:sp>
    </p:spTree>
  </p:cSld>
  <p:clrMapOvr>
    <a:masterClrMapping/>
  </p:clrMapOvr>
  <p:transition>
    <p:pull dir="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4EA917C-270D-4D55-B897-34142A551E4B}" type="datetimeFigureOut">
              <a:rPr lang="en-US" smtClean="0"/>
              <a:pPr/>
              <a:t>10/18/2010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C3F7A949-6FDB-49C0-BF1E-FDD7F1FB04C3}" type="slidenum">
              <a:rPr lang="en-US" smtClean="0"/>
              <a:pPr/>
              <a:t>‹#›</a:t>
            </a:fld>
            <a:endParaRPr lang="en-US" dirty="0"/>
          </a:p>
        </p:txBody>
      </p:sp>
    </p:spTree>
  </p:cSld>
  <p:clrMapOvr>
    <a:masterClrMapping/>
  </p:clrMapOvr>
  <p:transition>
    <p:pull dir="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54EA917C-270D-4D55-B897-34142A551E4B}" type="datetimeFigureOut">
              <a:rPr lang="en-US" smtClean="0"/>
              <a:pPr/>
              <a:t>10/18/2010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C3F7A949-6FDB-49C0-BF1E-FDD7F1FB04C3}" type="slidenum">
              <a:rPr lang="en-US" smtClean="0"/>
              <a:pPr/>
              <a:t>‹#›</a:t>
            </a:fld>
            <a:endParaRPr lang="en-US" dirty="0"/>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pull dir="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Date Placeholder 11"/>
          <p:cNvSpPr>
            <a:spLocks noGrp="1"/>
          </p:cNvSpPr>
          <p:nvPr>
            <p:ph type="dt" sz="half" idx="10"/>
          </p:nvPr>
        </p:nvSpPr>
        <p:spPr>
          <a:xfrm>
            <a:off x="6248400" y="6248400"/>
            <a:ext cx="2667000" cy="365125"/>
          </a:xfrm>
        </p:spPr>
        <p:txBody>
          <a:bodyPr rtlCol="0"/>
          <a:lstStyle/>
          <a:p>
            <a:fld id="{54EA917C-270D-4D55-B897-34142A551E4B}" type="datetimeFigureOut">
              <a:rPr lang="en-US" smtClean="0"/>
              <a:pPr/>
              <a:t>10/18/2010</a:t>
            </a:fld>
            <a:endParaRPr lang="en-US" dirty="0"/>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C3F7A949-6FDB-49C0-BF1E-FDD7F1FB04C3}" type="slidenum">
              <a:rPr lang="en-US" smtClean="0"/>
              <a:pPr/>
              <a:t>‹#›</a:t>
            </a:fld>
            <a:endParaRPr lang="en-US" dirty="0"/>
          </a:p>
        </p:txBody>
      </p:sp>
      <p:sp>
        <p:nvSpPr>
          <p:cNvPr id="14" name="Footer Placeholder 13"/>
          <p:cNvSpPr>
            <a:spLocks noGrp="1"/>
          </p:cNvSpPr>
          <p:nvPr>
            <p:ph type="ftr" sz="quarter" idx="12"/>
          </p:nvPr>
        </p:nvSpPr>
        <p:spPr>
          <a:xfrm>
            <a:off x="1600200" y="6248206"/>
            <a:ext cx="4572000" cy="365125"/>
          </a:xfrm>
        </p:spPr>
        <p:txBody>
          <a:bodyPr rtlCol="0"/>
          <a:lstStyle/>
          <a:p>
            <a:endParaRPr lang="en-US" dirty="0"/>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dirty="0"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transition>
    <p:pull dir="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54EA917C-270D-4D55-B897-34142A551E4B}" type="datetimeFigureOut">
              <a:rPr lang="en-US" smtClean="0"/>
              <a:pPr/>
              <a:t>10/18/2010</a:t>
            </a:fld>
            <a:endParaRPr lang="en-US" dirty="0"/>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dirty="0"/>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C3F7A949-6FDB-49C0-BF1E-FDD7F1FB04C3}"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ransition>
    <p:pull dir="rd"/>
  </p:transition>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3600" dirty="0" smtClean="0"/>
              <a:t>effects of rewards and incentives on intrinsic motivation of students</a:t>
            </a:r>
            <a:endParaRPr lang="en-US" sz="3600" dirty="0"/>
          </a:p>
        </p:txBody>
      </p:sp>
      <p:sp>
        <p:nvSpPr>
          <p:cNvPr id="3" name="Subtitle 2"/>
          <p:cNvSpPr>
            <a:spLocks noGrp="1"/>
          </p:cNvSpPr>
          <p:nvPr>
            <p:ph type="subTitle" idx="1"/>
          </p:nvPr>
        </p:nvSpPr>
        <p:spPr/>
        <p:txBody>
          <a:bodyPr>
            <a:normAutofit/>
          </a:bodyPr>
          <a:lstStyle/>
          <a:p>
            <a:r>
              <a:rPr lang="en-US" sz="2000" dirty="0" smtClean="0"/>
              <a:t>Action Research Project by Cassandra Caceres 7021T Fall 2010</a:t>
            </a:r>
            <a:endParaRPr lang="en-US" sz="2000" dirty="0"/>
          </a:p>
        </p:txBody>
      </p:sp>
    </p:spTree>
  </p:cSld>
  <p:clrMapOvr>
    <a:masterClrMapping/>
  </p:clrMapOvr>
  <p:transition>
    <p:pull dir="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of Related Literature </a:t>
            </a:r>
            <a:r>
              <a:rPr lang="en-US" dirty="0" smtClean="0">
                <a:solidFill>
                  <a:srgbClr val="FF0000"/>
                </a:solidFill>
              </a:rPr>
              <a:t>CONS</a:t>
            </a:r>
            <a:endParaRPr lang="en-US" dirty="0">
              <a:solidFill>
                <a:srgbClr val="FF0000"/>
              </a:solidFill>
            </a:endParaRPr>
          </a:p>
        </p:txBody>
      </p:sp>
      <p:sp>
        <p:nvSpPr>
          <p:cNvPr id="3" name="Content Placeholder 2"/>
          <p:cNvSpPr>
            <a:spLocks noGrp="1"/>
          </p:cNvSpPr>
          <p:nvPr>
            <p:ph sz="quarter" idx="1"/>
          </p:nvPr>
        </p:nvSpPr>
        <p:spPr/>
        <p:txBody>
          <a:bodyPr/>
          <a:lstStyle/>
          <a:p>
            <a:r>
              <a:rPr lang="en-US" dirty="0" smtClean="0"/>
              <a:t>“ To merely </a:t>
            </a:r>
            <a:r>
              <a:rPr lang="en-US" i="1" dirty="0" smtClean="0"/>
              <a:t>suppose</a:t>
            </a:r>
            <a:r>
              <a:rPr lang="en-US" dirty="0" smtClean="0"/>
              <a:t> or </a:t>
            </a:r>
            <a:r>
              <a:rPr lang="en-US" i="1" dirty="0" smtClean="0"/>
              <a:t>expect</a:t>
            </a:r>
            <a:r>
              <a:rPr lang="en-US" dirty="0" smtClean="0"/>
              <a:t> academic behaviors, while failing to reward academic behaviors  when they occur, sends a mixed message that assigned academic behavior is important but not important enough to reward. </a:t>
            </a:r>
          </a:p>
          <a:p>
            <a:pPr>
              <a:buNone/>
            </a:pPr>
            <a:r>
              <a:rPr lang="en-US" dirty="0" smtClean="0"/>
              <a:t> </a:t>
            </a:r>
            <a:r>
              <a:rPr lang="en-US" dirty="0" smtClean="0"/>
              <a:t>         ( Skinner, Williams &amp; Neddenriep, 2004)</a:t>
            </a:r>
            <a:endParaRPr lang="en-US" i="1" dirty="0"/>
          </a:p>
        </p:txBody>
      </p:sp>
    </p:spTree>
  </p:cSld>
  <p:clrMapOvr>
    <a:masterClrMapping/>
  </p:clrMapOvr>
  <p:transition>
    <p:pull dir="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914400" y="2743200"/>
            <a:ext cx="8001000" cy="3581400"/>
          </a:xfrm>
        </p:spPr>
        <p:txBody>
          <a:bodyPr>
            <a:normAutofit fontScale="77500" lnSpcReduction="20000"/>
          </a:bodyPr>
          <a:lstStyle/>
          <a:p>
            <a:r>
              <a:rPr lang="en-US" dirty="0" smtClean="0"/>
              <a:t>Will administer the same three day Unit ( 3 lessons) to 2 general education Kindergarten </a:t>
            </a:r>
            <a:r>
              <a:rPr lang="en-US" dirty="0" smtClean="0"/>
              <a:t>classes </a:t>
            </a:r>
            <a:r>
              <a:rPr lang="en-US" dirty="0" smtClean="0"/>
              <a:t>at Public School X. Class A will receive the promise of a reward in advance as an incentive to cooperate with and participate in the lessons. Class B will receive no promise of a reward or prize only praise and acknowledgement and other non contingent rewards for will be shown for their cooperation.  At the end of each lesson Class A will receive the reward which they are to be promised. At the end of the Unit both classes will be assigned a student centered assessment. At this time we will measure and compare the difference in the amount of cooperation received from Class and Class B. </a:t>
            </a:r>
            <a:endParaRPr lang="en-US" dirty="0"/>
          </a:p>
        </p:txBody>
      </p:sp>
      <p:sp>
        <p:nvSpPr>
          <p:cNvPr id="4" name="Title 3"/>
          <p:cNvSpPr>
            <a:spLocks noGrp="1"/>
          </p:cNvSpPr>
          <p:nvPr>
            <p:ph type="title"/>
          </p:nvPr>
        </p:nvSpPr>
        <p:spPr/>
        <p:txBody>
          <a:bodyPr/>
          <a:lstStyle/>
          <a:p>
            <a:r>
              <a:rPr lang="en-US" dirty="0" smtClean="0"/>
              <a:t>Statement of the Hypothesis (Hr)</a:t>
            </a:r>
            <a:endParaRPr lang="en-US" dirty="0"/>
          </a:p>
        </p:txBody>
      </p:sp>
    </p:spTree>
  </p:cSld>
  <p:clrMapOvr>
    <a:masterClrMapping/>
  </p:clrMapOvr>
  <p:transition>
    <p:pull dir="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REFERENCES</a:t>
            </a:r>
            <a:endParaRPr lang="en-US" dirty="0"/>
          </a:p>
        </p:txBody>
      </p:sp>
      <p:sp>
        <p:nvSpPr>
          <p:cNvPr id="7" name="Content Placeholder 6"/>
          <p:cNvSpPr>
            <a:spLocks noGrp="1"/>
          </p:cNvSpPr>
          <p:nvPr>
            <p:ph sz="quarter" idx="1"/>
          </p:nvPr>
        </p:nvSpPr>
        <p:spPr>
          <a:xfrm>
            <a:off x="609600" y="1524000"/>
            <a:ext cx="8153400" cy="4724400"/>
          </a:xfrm>
        </p:spPr>
        <p:txBody>
          <a:bodyPr>
            <a:normAutofit fontScale="25000" lnSpcReduction="20000"/>
          </a:bodyPr>
          <a:lstStyle/>
          <a:p>
            <a:r>
              <a:rPr lang="en-US" dirty="0" smtClean="0"/>
              <a:t> </a:t>
            </a:r>
            <a:endParaRPr lang="en-US" dirty="0" smtClean="0"/>
          </a:p>
          <a:p>
            <a:pPr>
              <a:buNone/>
            </a:pPr>
            <a:r>
              <a:rPr lang="en-US" sz="8000" dirty="0" smtClean="0"/>
              <a:t>Woods</a:t>
            </a:r>
            <a:r>
              <a:rPr lang="en-US" sz="8000" dirty="0" smtClean="0"/>
              <a:t>, R.  (2008) When rewards and sanctions fail: a </a:t>
            </a:r>
            <a:r>
              <a:rPr lang="en-US" sz="8000" dirty="0" smtClean="0"/>
              <a:t>case </a:t>
            </a:r>
            <a:r>
              <a:rPr lang="en-US" sz="8000" dirty="0" smtClean="0"/>
              <a:t>study of a </a:t>
            </a:r>
            <a:r>
              <a:rPr lang="en-US" sz="8000" dirty="0" smtClean="0"/>
              <a:t>  primary </a:t>
            </a:r>
            <a:r>
              <a:rPr lang="en-US" sz="8000" dirty="0" smtClean="0"/>
              <a:t>school rule-breaker.  </a:t>
            </a:r>
            <a:r>
              <a:rPr lang="en-US" sz="8000" i="1" dirty="0" smtClean="0"/>
              <a:t>International </a:t>
            </a:r>
            <a:r>
              <a:rPr lang="en-US" sz="8000" i="1" dirty="0" smtClean="0"/>
              <a:t>Journal </a:t>
            </a:r>
            <a:r>
              <a:rPr lang="en-US" sz="8000" i="1" dirty="0" smtClean="0"/>
              <a:t>of Qualitative Studies in Education</a:t>
            </a:r>
            <a:r>
              <a:rPr lang="en-US" sz="8000" dirty="0" smtClean="0"/>
              <a:t>.  Vol.21. 181-196. Doi: 10.1080/09518390701868979.</a:t>
            </a:r>
          </a:p>
          <a:p>
            <a:pPr>
              <a:buNone/>
            </a:pPr>
            <a:r>
              <a:rPr lang="en-US" sz="8000" dirty="0" smtClean="0"/>
              <a:t> </a:t>
            </a:r>
            <a:r>
              <a:rPr lang="en-US" sz="8000" dirty="0" smtClean="0"/>
              <a:t>Docan, T.  (2006) Positive and negative incentives in the classroom: an analysis of grading systems and student </a:t>
            </a:r>
            <a:r>
              <a:rPr lang="en-US" sz="8000" dirty="0" smtClean="0"/>
              <a:t>motivation</a:t>
            </a:r>
            <a:r>
              <a:rPr lang="en-US" sz="8000" dirty="0" smtClean="0"/>
              <a:t>.  </a:t>
            </a:r>
            <a:r>
              <a:rPr lang="en-US" sz="8000" i="1" dirty="0" smtClean="0"/>
              <a:t>Journal of Scholarship of Teaching and Learning.</a:t>
            </a:r>
            <a:r>
              <a:rPr lang="en-US" sz="8000" dirty="0" smtClean="0"/>
              <a:t>  Vol. 6.  October 2006. 21-40. </a:t>
            </a:r>
          </a:p>
          <a:p>
            <a:pPr>
              <a:buNone/>
            </a:pPr>
            <a:r>
              <a:rPr lang="en-US" sz="8000" dirty="0" smtClean="0"/>
              <a:t>Hoffman, L.L,  Hutchinson, C.J.,  Reiss, E.  (2009).  On improving school climate: reducing reliance on rewards and punishment</a:t>
            </a:r>
            <a:r>
              <a:rPr lang="en-US" sz="8000" dirty="0" smtClean="0"/>
              <a:t>. </a:t>
            </a:r>
            <a:r>
              <a:rPr lang="en-US" sz="8000" dirty="0" smtClean="0"/>
              <a:t>I</a:t>
            </a:r>
            <a:r>
              <a:rPr lang="en-US" sz="8000" i="1" dirty="0" smtClean="0"/>
              <a:t>nternational Journal of whole schooling. </a:t>
            </a:r>
            <a:r>
              <a:rPr lang="en-US" sz="8000" dirty="0" smtClean="0"/>
              <a:t>Vol. 5</a:t>
            </a:r>
            <a:endParaRPr lang="en-US" sz="8000" dirty="0" smtClean="0"/>
          </a:p>
          <a:p>
            <a:pPr>
              <a:buNone/>
            </a:pPr>
            <a:r>
              <a:rPr lang="en-US" sz="8000" dirty="0" smtClean="0"/>
              <a:t>Desiderio, M.F.,  Mullennix, C. (2005). </a:t>
            </a:r>
            <a:r>
              <a:rPr lang="en-US" sz="8000" dirty="0" smtClean="0"/>
              <a:t>Two behavior </a:t>
            </a:r>
            <a:r>
              <a:rPr lang="en-US" sz="8000" dirty="0" smtClean="0"/>
              <a:t>management systems, one classroom: </a:t>
            </a:r>
            <a:r>
              <a:rPr lang="en-US" sz="8000" dirty="0" smtClean="0"/>
              <a:t>can </a:t>
            </a:r>
            <a:r>
              <a:rPr lang="en-US" sz="8000" dirty="0" smtClean="0"/>
              <a:t>elementary students adapt?  </a:t>
            </a:r>
            <a:r>
              <a:rPr lang="en-US" sz="8000" i="1" dirty="0" smtClean="0"/>
              <a:t>The Educational Forum.</a:t>
            </a:r>
            <a:r>
              <a:rPr lang="en-US" sz="8000" dirty="0" smtClean="0"/>
              <a:t>  Vol. </a:t>
            </a:r>
            <a:r>
              <a:rPr lang="en-US" sz="8000" dirty="0" smtClean="0"/>
              <a:t>69.383-391.</a:t>
            </a:r>
          </a:p>
          <a:p>
            <a:pPr>
              <a:buNone/>
            </a:pPr>
            <a:r>
              <a:rPr lang="en-US" sz="8000" dirty="0" smtClean="0"/>
              <a:t>Marshall</a:t>
            </a:r>
            <a:r>
              <a:rPr lang="en-US" sz="8000" dirty="0" smtClean="0"/>
              <a:t>, M.  (2005).  Discipline without stress, punishments, or rewards.  </a:t>
            </a:r>
            <a:r>
              <a:rPr lang="en-US" sz="8000" i="1" dirty="0" smtClean="0"/>
              <a:t>The Clearing House.</a:t>
            </a:r>
            <a:r>
              <a:rPr lang="en-US" sz="8000" dirty="0" smtClean="0"/>
              <a:t> Vol. 79. </a:t>
            </a:r>
            <a:r>
              <a:rPr lang="en-US" sz="8000" dirty="0" smtClean="0"/>
              <a:t> 51-54</a:t>
            </a:r>
            <a:r>
              <a:rPr lang="en-US" sz="8000" dirty="0" smtClean="0"/>
              <a:t>. </a:t>
            </a:r>
          </a:p>
          <a:p>
            <a:pPr>
              <a:buNone/>
            </a:pPr>
            <a:r>
              <a:rPr lang="en-US" sz="8000" dirty="0" smtClean="0"/>
              <a:t> </a:t>
            </a:r>
            <a:r>
              <a:rPr lang="en-US" sz="8000" dirty="0" smtClean="0"/>
              <a:t>Angeleque Akin-Little. K.,  Eckert. T.L.,  Lovett, B.J.,  Little, S.G. (2004) Extrinsic reinforcement in the </a:t>
            </a:r>
            <a:r>
              <a:rPr lang="en-US" sz="8000" dirty="0" smtClean="0"/>
              <a:t>classroom</a:t>
            </a:r>
            <a:r>
              <a:rPr lang="en-US" sz="8000" dirty="0" smtClean="0"/>
              <a:t>: bribery or best practice.  </a:t>
            </a:r>
            <a:r>
              <a:rPr lang="en-US" sz="8000" i="1" dirty="0" smtClean="0"/>
              <a:t>School Psychology Review.</a:t>
            </a:r>
            <a:r>
              <a:rPr lang="en-US" sz="8000" dirty="0" smtClean="0"/>
              <a:t>  Vol. 33. 322-362.</a:t>
            </a:r>
          </a:p>
          <a:p>
            <a:endParaRPr lang="en-US" dirty="0"/>
          </a:p>
        </p:txBody>
      </p:sp>
    </p:spTree>
  </p:cSld>
  <p:clrMapOvr>
    <a:masterClrMapping/>
  </p:clrMapOvr>
  <p:transition>
    <p:pull dir="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sz="quarter" idx="1"/>
          </p:nvPr>
        </p:nvSpPr>
        <p:spPr/>
        <p:txBody>
          <a:bodyPr>
            <a:normAutofit fontScale="47500" lnSpcReduction="20000"/>
          </a:bodyPr>
          <a:lstStyle/>
          <a:p>
            <a:pPr>
              <a:spcBef>
                <a:spcPts val="0"/>
              </a:spcBef>
              <a:buNone/>
            </a:pPr>
            <a:r>
              <a:rPr lang="en-US" sz="4200" dirty="0" smtClean="0"/>
              <a:t>Mader, Cynthia E. (2009). “I will never teach the old way again” :classroom </a:t>
            </a:r>
            <a:r>
              <a:rPr lang="en-US" sz="4200" dirty="0" smtClean="0"/>
              <a:t>   </a:t>
            </a:r>
          </a:p>
          <a:p>
            <a:pPr>
              <a:spcBef>
                <a:spcPts val="0"/>
              </a:spcBef>
              <a:buNone/>
            </a:pPr>
            <a:r>
              <a:rPr lang="en-US" sz="4200" dirty="0" smtClean="0"/>
              <a:t>       management </a:t>
            </a:r>
            <a:r>
              <a:rPr lang="en-US" sz="4200" dirty="0" smtClean="0"/>
              <a:t>and </a:t>
            </a:r>
            <a:r>
              <a:rPr lang="en-US" sz="4200" dirty="0" smtClean="0"/>
              <a:t> </a:t>
            </a:r>
            <a:r>
              <a:rPr lang="en-US" sz="4200" dirty="0" smtClean="0"/>
              <a:t>external incentives. </a:t>
            </a:r>
            <a:r>
              <a:rPr lang="en-US" sz="4200" i="1" dirty="0" smtClean="0"/>
              <a:t>Theory Into Practice.</a:t>
            </a:r>
            <a:r>
              <a:rPr lang="en-US" sz="4200" dirty="0" smtClean="0"/>
              <a:t>v 48. </a:t>
            </a:r>
            <a:r>
              <a:rPr lang="en-US" sz="4200" dirty="0" smtClean="0"/>
              <a:t>147-                 </a:t>
            </a:r>
          </a:p>
          <a:p>
            <a:pPr>
              <a:spcBef>
                <a:spcPts val="0"/>
              </a:spcBef>
              <a:buNone/>
            </a:pPr>
            <a:r>
              <a:rPr lang="en-US" sz="4200" dirty="0" smtClean="0"/>
              <a:t>       155.Doi:10.1080/00405840902776483</a:t>
            </a:r>
            <a:r>
              <a:rPr lang="en-US" sz="4200" dirty="0" smtClean="0"/>
              <a:t>.</a:t>
            </a:r>
          </a:p>
          <a:p>
            <a:pPr>
              <a:spcBef>
                <a:spcPts val="0"/>
              </a:spcBef>
              <a:buNone/>
            </a:pPr>
            <a:r>
              <a:rPr lang="en-US" sz="4200" dirty="0" smtClean="0"/>
              <a:t>Hall, P.S. (2009) Beyond Rewards. </a:t>
            </a:r>
            <a:r>
              <a:rPr lang="en-US" sz="4200" i="1" dirty="0" smtClean="0"/>
              <a:t>Reclaiming Children and Youth. </a:t>
            </a:r>
            <a:r>
              <a:rPr lang="en-US" sz="4200" dirty="0" smtClean="0"/>
              <a:t>Vol. 18. 49-53.</a:t>
            </a:r>
          </a:p>
          <a:p>
            <a:pPr>
              <a:spcBef>
                <a:spcPts val="0"/>
              </a:spcBef>
              <a:buNone/>
            </a:pPr>
            <a:r>
              <a:rPr lang="en-US" sz="4200" dirty="0" smtClean="0"/>
              <a:t>Daddario, R.,  Anhalt, K.,  Barton, L.E. (2007).  Differential reinforcement of other behavior applied </a:t>
            </a:r>
            <a:r>
              <a:rPr lang="en-US" sz="4200" dirty="0" smtClean="0"/>
              <a:t>classwide </a:t>
            </a:r>
            <a:r>
              <a:rPr lang="en-US" sz="4200" dirty="0" smtClean="0"/>
              <a:t>in a child care setting.  </a:t>
            </a:r>
            <a:r>
              <a:rPr lang="en-US" sz="4200" i="1" dirty="0" smtClean="0"/>
              <a:t>International Journal of Behavioral Consultation and Therapy.</a:t>
            </a:r>
            <a:r>
              <a:rPr lang="en-US" sz="4200" dirty="0" smtClean="0"/>
              <a:t>  Vol. </a:t>
            </a:r>
            <a:r>
              <a:rPr lang="en-US" sz="4200" dirty="0" smtClean="0"/>
              <a:t>3</a:t>
            </a:r>
            <a:r>
              <a:rPr lang="en-US" sz="4200" dirty="0" smtClean="0"/>
              <a:t>. 342-348. </a:t>
            </a:r>
          </a:p>
          <a:p>
            <a:pPr>
              <a:spcBef>
                <a:spcPts val="0"/>
              </a:spcBef>
              <a:buNone/>
            </a:pPr>
            <a:r>
              <a:rPr lang="en-US" sz="4200" dirty="0" smtClean="0"/>
              <a:t>Skinner, C.H.,  Williams, R.L.,  Neddenriep, C.E. (2004). </a:t>
            </a:r>
            <a:r>
              <a:rPr lang="en-US" sz="4200" i="1" dirty="0" smtClean="0"/>
              <a:t>School Psychology Review.</a:t>
            </a:r>
            <a:r>
              <a:rPr lang="en-US" sz="4200" dirty="0" smtClean="0"/>
              <a:t> Vol.33. Retrieved </a:t>
            </a:r>
            <a:r>
              <a:rPr lang="en-US" sz="4200" dirty="0" smtClean="0"/>
              <a:t>from </a:t>
            </a:r>
            <a:r>
              <a:rPr lang="en-US" sz="4200" dirty="0" smtClean="0"/>
              <a:t>ERIC Database. </a:t>
            </a:r>
          </a:p>
          <a:p>
            <a:pPr>
              <a:spcBef>
                <a:spcPts val="0"/>
              </a:spcBef>
              <a:buNone/>
            </a:pPr>
            <a:r>
              <a:rPr lang="en-US" sz="4200" dirty="0" smtClean="0"/>
              <a:t>Walker, J.D.,  Baepler, P.,  Cohen, B. (2008) The scholarship of teaching and learning paradox: results  </a:t>
            </a:r>
            <a:r>
              <a:rPr lang="en-US" sz="4200" dirty="0" smtClean="0"/>
              <a:t>without </a:t>
            </a:r>
            <a:r>
              <a:rPr lang="en-US" sz="4200" dirty="0" smtClean="0"/>
              <a:t>rewards. </a:t>
            </a:r>
            <a:r>
              <a:rPr lang="en-US" sz="4200" i="1" dirty="0" smtClean="0"/>
              <a:t>College Teaching.</a:t>
            </a:r>
            <a:r>
              <a:rPr lang="en-US" sz="4200" dirty="0" smtClean="0"/>
              <a:t> Vol. 56. </a:t>
            </a:r>
            <a:r>
              <a:rPr lang="en-US" sz="4200" dirty="0" smtClean="0"/>
              <a:t>183188</a:t>
            </a:r>
            <a:r>
              <a:rPr lang="en-US" sz="4200" dirty="0" smtClean="0"/>
              <a:t>. </a:t>
            </a:r>
            <a:endParaRPr lang="en-US" sz="4200" dirty="0" smtClean="0"/>
          </a:p>
          <a:p>
            <a:pPr>
              <a:buNone/>
            </a:pPr>
            <a:r>
              <a:rPr lang="en-US" sz="4200" dirty="0" smtClean="0"/>
              <a:t>Brandt</a:t>
            </a:r>
            <a:r>
              <a:rPr lang="en-US" sz="4200" dirty="0" smtClean="0"/>
              <a:t>, Ron. Punished by rewards? </a:t>
            </a:r>
            <a:r>
              <a:rPr lang="en-US" sz="4200" i="1" dirty="0" smtClean="0"/>
              <a:t>Educational Leadership.</a:t>
            </a:r>
            <a:r>
              <a:rPr lang="en-US" sz="4200" dirty="0" smtClean="0"/>
              <a:t>v53. n1.13-16. September1995. </a:t>
            </a:r>
            <a:r>
              <a:rPr lang="en-US" sz="4200" dirty="0" smtClean="0"/>
              <a:t>Retrieved </a:t>
            </a:r>
            <a:r>
              <a:rPr lang="en-US" sz="4200" dirty="0" smtClean="0"/>
              <a:t>using ERIC Database. (EJ511714).</a:t>
            </a:r>
          </a:p>
          <a:p>
            <a:pPr>
              <a:spcBef>
                <a:spcPts val="0"/>
              </a:spcBef>
              <a:buNone/>
            </a:pPr>
            <a:endParaRPr lang="en-US" sz="4200" dirty="0" smtClean="0"/>
          </a:p>
          <a:p>
            <a:pPr>
              <a:spcBef>
                <a:spcPts val="0"/>
              </a:spcBef>
            </a:pPr>
            <a:endParaRPr lang="en-US" dirty="0" smtClean="0"/>
          </a:p>
          <a:p>
            <a:endParaRPr lang="en-US" dirty="0"/>
          </a:p>
        </p:txBody>
      </p:sp>
    </p:spTree>
  </p:cSld>
  <p:clrMapOvr>
    <a:masterClrMapping/>
  </p:clrMapOvr>
  <p:transition>
    <p:pull dir="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Table of Contents</a:t>
            </a:r>
            <a:endParaRPr lang="en-US" dirty="0"/>
          </a:p>
        </p:txBody>
      </p:sp>
      <p:sp>
        <p:nvSpPr>
          <p:cNvPr id="3" name="Content Placeholder 2"/>
          <p:cNvSpPr>
            <a:spLocks noGrp="1"/>
          </p:cNvSpPr>
          <p:nvPr>
            <p:ph sz="quarter" idx="1"/>
          </p:nvPr>
        </p:nvSpPr>
        <p:spPr/>
        <p:txBody>
          <a:bodyPr>
            <a:normAutofit fontScale="92500" lnSpcReduction="10000"/>
          </a:bodyPr>
          <a:lstStyle/>
          <a:p>
            <a:r>
              <a:rPr lang="en-US" sz="1600" dirty="0" smtClean="0"/>
              <a:t>Abstract</a:t>
            </a:r>
          </a:p>
          <a:p>
            <a:r>
              <a:rPr lang="en-US" sz="1600" b="1" dirty="0" smtClean="0"/>
              <a:t>Introduction </a:t>
            </a:r>
          </a:p>
          <a:p>
            <a:r>
              <a:rPr lang="en-US" sz="1600" b="1" dirty="0" smtClean="0"/>
              <a:t> - Statement of the </a:t>
            </a:r>
            <a:r>
              <a:rPr lang="en-US" sz="1600" b="1" dirty="0" smtClean="0"/>
              <a:t>Problem                                                                               3</a:t>
            </a:r>
            <a:endParaRPr lang="en-US" sz="1600" b="1" dirty="0" smtClean="0"/>
          </a:p>
          <a:p>
            <a:r>
              <a:rPr lang="en-US" sz="1600" b="1" dirty="0" smtClean="0"/>
              <a:t> - Review of Related </a:t>
            </a:r>
            <a:r>
              <a:rPr lang="en-US" sz="1600" b="1" dirty="0" smtClean="0"/>
              <a:t>Literature                                                                          4-10</a:t>
            </a:r>
            <a:endParaRPr lang="en-US" sz="1600" b="1" dirty="0" smtClean="0"/>
          </a:p>
          <a:p>
            <a:r>
              <a:rPr lang="en-US" sz="1600" b="1" dirty="0" smtClean="0"/>
              <a:t> - Statement of the Hypothesis </a:t>
            </a:r>
            <a:r>
              <a:rPr lang="en-US" sz="1600" b="1" dirty="0" smtClean="0"/>
              <a:t>                                                                         11</a:t>
            </a:r>
            <a:endParaRPr lang="en-US" sz="1600" b="1" dirty="0" smtClean="0"/>
          </a:p>
          <a:p>
            <a:r>
              <a:rPr lang="en-US" sz="1600" dirty="0" smtClean="0"/>
              <a:t>Method                                                                                                          </a:t>
            </a:r>
            <a:endParaRPr lang="en-US" sz="1600" dirty="0" smtClean="0"/>
          </a:p>
          <a:p>
            <a:r>
              <a:rPr lang="en-US" sz="1600" dirty="0" smtClean="0"/>
              <a:t>- Participants (N)</a:t>
            </a:r>
          </a:p>
          <a:p>
            <a:r>
              <a:rPr lang="en-US" sz="1600" dirty="0" smtClean="0"/>
              <a:t>- Instruments</a:t>
            </a:r>
          </a:p>
          <a:p>
            <a:r>
              <a:rPr lang="en-US" sz="1600" dirty="0" smtClean="0"/>
              <a:t>- Experimental Design</a:t>
            </a:r>
          </a:p>
          <a:p>
            <a:r>
              <a:rPr lang="en-US" sz="1600" dirty="0" smtClean="0"/>
              <a:t>- Procedure</a:t>
            </a:r>
          </a:p>
          <a:p>
            <a:r>
              <a:rPr lang="en-US" sz="1600" dirty="0" smtClean="0"/>
              <a:t>Results                                                                                                          </a:t>
            </a:r>
            <a:endParaRPr lang="en-US" sz="1600" dirty="0" smtClean="0"/>
          </a:p>
          <a:p>
            <a:r>
              <a:rPr lang="en-US" sz="1600" dirty="0" smtClean="0"/>
              <a:t>Discussion                                                                                                      </a:t>
            </a:r>
            <a:endParaRPr lang="en-US" sz="1600" dirty="0" smtClean="0"/>
          </a:p>
          <a:p>
            <a:r>
              <a:rPr lang="en-US" sz="1600" dirty="0" smtClean="0"/>
              <a:t>Implications                                                                                                   </a:t>
            </a:r>
            <a:endParaRPr lang="en-US" sz="1600" dirty="0" smtClean="0"/>
          </a:p>
          <a:p>
            <a:r>
              <a:rPr lang="en-US" sz="1600" dirty="0" smtClean="0"/>
              <a:t>References                                                                                                    </a:t>
            </a:r>
            <a:endParaRPr lang="en-US" sz="1600" dirty="0" smtClean="0"/>
          </a:p>
          <a:p>
            <a:r>
              <a:rPr lang="en-US" sz="1600" dirty="0" smtClean="0"/>
              <a:t>Appendices                                                                                                   </a:t>
            </a:r>
            <a:endParaRPr lang="en-US" sz="1600" dirty="0" smtClean="0"/>
          </a:p>
          <a:p>
            <a:pPr>
              <a:buNone/>
            </a:pPr>
            <a:endParaRPr lang="en-US" dirty="0"/>
          </a:p>
        </p:txBody>
      </p:sp>
    </p:spTree>
  </p:cSld>
  <p:clrMapOvr>
    <a:masterClrMapping/>
  </p:clrMapOvr>
  <p:transition>
    <p:pull dir="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Statement of the Problem </a:t>
            </a:r>
            <a:endParaRPr lang="en-US" dirty="0"/>
          </a:p>
        </p:txBody>
      </p:sp>
      <p:sp>
        <p:nvSpPr>
          <p:cNvPr id="3" name="Content Placeholder 2"/>
          <p:cNvSpPr>
            <a:spLocks noGrp="1"/>
          </p:cNvSpPr>
          <p:nvPr>
            <p:ph sz="quarter" idx="1"/>
          </p:nvPr>
        </p:nvSpPr>
        <p:spPr>
          <a:xfrm>
            <a:off x="612648" y="1600200"/>
            <a:ext cx="8153400" cy="3048000"/>
          </a:xfrm>
        </p:spPr>
        <p:txBody>
          <a:bodyPr>
            <a:normAutofit/>
          </a:bodyPr>
          <a:lstStyle/>
          <a:p>
            <a:r>
              <a:rPr lang="en-US" sz="2400" dirty="0" smtClean="0"/>
              <a:t> In Queens Public School X, the use of external incentives a frequent strategy used by teachers to attain the cooperation of students during instruction and throughout the day. Excessive use of such rewards reduces intrinsic motivation and desire to learn as students become blinded by a material reward. Teachers may find it more beneficial to alternate strategies of motivation and praise that do not include contingent rewards. </a:t>
            </a:r>
          </a:p>
          <a:p>
            <a:endParaRPr lang="en-US" dirty="0"/>
          </a:p>
        </p:txBody>
      </p:sp>
      <p:pic>
        <p:nvPicPr>
          <p:cNvPr id="8194" name="Picture 2" descr="http://www.funservicesinc.com/catalog/images/Fun%20Party%20Prizes%20&amp;%20Novelties.jpg"/>
          <p:cNvPicPr>
            <a:picLocks noChangeAspect="1" noChangeArrowheads="1"/>
          </p:cNvPicPr>
          <p:nvPr/>
        </p:nvPicPr>
        <p:blipFill>
          <a:blip r:embed="rId3"/>
          <a:srcRect/>
          <a:stretch>
            <a:fillRect/>
          </a:stretch>
        </p:blipFill>
        <p:spPr bwMode="auto">
          <a:xfrm>
            <a:off x="2819400" y="4267200"/>
            <a:ext cx="3133725" cy="2351797"/>
          </a:xfrm>
          <a:prstGeom prst="rect">
            <a:avLst/>
          </a:prstGeom>
          <a:noFill/>
        </p:spPr>
      </p:pic>
    </p:spTree>
  </p:cSld>
  <p:clrMapOvr>
    <a:masterClrMapping/>
  </p:clrMapOvr>
  <p:transition>
    <p:pull dir="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p:cNvSpPr>
            <a:spLocks noGrp="1"/>
          </p:cNvSpPr>
          <p:nvPr>
            <p:ph type="body" sz="half" idx="2"/>
          </p:nvPr>
        </p:nvSpPr>
        <p:spPr/>
        <p:txBody>
          <a:bodyPr/>
          <a:lstStyle/>
          <a:p>
            <a:endParaRPr lang="en-US" dirty="0"/>
          </a:p>
        </p:txBody>
      </p:sp>
      <p:sp>
        <p:nvSpPr>
          <p:cNvPr id="7" name="Title 6"/>
          <p:cNvSpPr>
            <a:spLocks noGrp="1"/>
          </p:cNvSpPr>
          <p:nvPr>
            <p:ph type="title"/>
          </p:nvPr>
        </p:nvSpPr>
        <p:spPr/>
        <p:txBody>
          <a:bodyPr>
            <a:normAutofit/>
          </a:bodyPr>
          <a:lstStyle/>
          <a:p>
            <a:r>
              <a:rPr lang="en-US" sz="3600" dirty="0" smtClean="0"/>
              <a:t>Review of Related Literature</a:t>
            </a:r>
            <a:endParaRPr lang="en-US" sz="3600" dirty="0"/>
          </a:p>
        </p:txBody>
      </p:sp>
      <p:pic>
        <p:nvPicPr>
          <p:cNvPr id="10" name="Picture Placeholder 9" descr="research.jpg"/>
          <p:cNvPicPr>
            <a:picLocks noGrp="1" noChangeAspect="1"/>
          </p:cNvPicPr>
          <p:nvPr>
            <p:ph type="pic" idx="1"/>
          </p:nvPr>
        </p:nvPicPr>
        <p:blipFill>
          <a:blip r:embed="rId3" cstate="print"/>
          <a:srcRect t="7771" b="7771"/>
          <a:stretch>
            <a:fillRect/>
          </a:stretch>
        </p:blipFill>
        <p:spPr/>
      </p:pic>
    </p:spTree>
  </p:cSld>
  <p:clrMapOvr>
    <a:masterClrMapping/>
  </p:clrMapOvr>
  <p:transition>
    <p:pull dir="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Review of Related Literature</a:t>
            </a:r>
            <a:endParaRPr lang="en-US" dirty="0"/>
          </a:p>
        </p:txBody>
      </p:sp>
      <p:sp>
        <p:nvSpPr>
          <p:cNvPr id="6" name="Content Placeholder 5"/>
          <p:cNvSpPr>
            <a:spLocks noGrp="1"/>
          </p:cNvSpPr>
          <p:nvPr>
            <p:ph sz="quarter" idx="1"/>
          </p:nvPr>
        </p:nvSpPr>
        <p:spPr>
          <a:xfrm>
            <a:off x="612648" y="1600200"/>
            <a:ext cx="8150352" cy="3352800"/>
          </a:xfrm>
        </p:spPr>
        <p:txBody>
          <a:bodyPr/>
          <a:lstStyle/>
          <a:p>
            <a:r>
              <a:rPr lang="en-US" u="sng" dirty="0" smtClean="0"/>
              <a:t>Importance of Eliminating Contingent Rewards</a:t>
            </a:r>
            <a:endParaRPr lang="en-US" dirty="0" smtClean="0"/>
          </a:p>
          <a:p>
            <a:pPr>
              <a:buNone/>
            </a:pPr>
            <a:r>
              <a:rPr lang="en-US" dirty="0" smtClean="0"/>
              <a:t>   </a:t>
            </a:r>
            <a:r>
              <a:rPr lang="en-US" sz="2000" dirty="0" smtClean="0"/>
              <a:t>Educators must not just inform children about the world, teach them to read, to write, and to do arithmetic. They must also help equip children with the skills needed to participate in adult interactions. This is not done by doling out response-contingent awards. In fact rewards do just the opposite. Response –contingent rewards establish a power hierarchy. Teachers have the power and they use it to get children to comply with their expectations in order to get rewards. Subservience does not develop responsible adults. </a:t>
            </a:r>
          </a:p>
          <a:p>
            <a:pPr algn="ctr">
              <a:buNone/>
            </a:pPr>
            <a:r>
              <a:rPr lang="en-US" sz="2000" dirty="0" smtClean="0"/>
              <a:t>(Hall, 2009)</a:t>
            </a:r>
          </a:p>
        </p:txBody>
      </p:sp>
      <p:pic>
        <p:nvPicPr>
          <p:cNvPr id="4098" name="Picture 2" descr="http://3.bp.blogspot.com/_Nxe6lCLWKmk/SuVQ-yuol9I/AAAAAAAADw0/W540g8JZp4U/s400/MrP_NoCandy.jpg"/>
          <p:cNvPicPr>
            <a:picLocks noChangeAspect="1" noChangeArrowheads="1"/>
          </p:cNvPicPr>
          <p:nvPr/>
        </p:nvPicPr>
        <p:blipFill>
          <a:blip r:embed="rId3"/>
          <a:srcRect/>
          <a:stretch>
            <a:fillRect/>
          </a:stretch>
        </p:blipFill>
        <p:spPr bwMode="auto">
          <a:xfrm>
            <a:off x="3581400" y="4975042"/>
            <a:ext cx="2128077" cy="1882958"/>
          </a:xfrm>
          <a:prstGeom prst="rect">
            <a:avLst/>
          </a:prstGeom>
          <a:noFill/>
        </p:spPr>
      </p:pic>
    </p:spTree>
  </p:cSld>
  <p:clrMapOvr>
    <a:masterClrMapping/>
  </p:clrMapOvr>
  <p:transition>
    <p:pull dir="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Review of Related Literature: </a:t>
            </a:r>
            <a:r>
              <a:rPr lang="en-US" dirty="0" smtClean="0">
                <a:solidFill>
                  <a:srgbClr val="00B050"/>
                </a:solidFill>
              </a:rPr>
              <a:t>PROS</a:t>
            </a:r>
            <a:endParaRPr lang="en-US" dirty="0">
              <a:solidFill>
                <a:srgbClr val="00B050"/>
              </a:solidFill>
            </a:endParaRPr>
          </a:p>
        </p:txBody>
      </p:sp>
      <p:sp>
        <p:nvSpPr>
          <p:cNvPr id="5" name="Text Placeholder 4"/>
          <p:cNvSpPr>
            <a:spLocks noGrp="1"/>
          </p:cNvSpPr>
          <p:nvPr>
            <p:ph sz="quarter" idx="1"/>
          </p:nvPr>
        </p:nvSpPr>
        <p:spPr/>
        <p:txBody>
          <a:bodyPr>
            <a:normAutofit lnSpcReduction="10000"/>
          </a:bodyPr>
          <a:lstStyle/>
          <a:p>
            <a:r>
              <a:rPr lang="en-US" dirty="0" smtClean="0"/>
              <a:t>“Students that are required to take certain classes often bring an unmotivated and negative attitude into the classroom. However, teachers who can facilitate engaging discussions and involve their students in activities may be able to motivate them to learn.” (Docan,  2006).</a:t>
            </a:r>
          </a:p>
          <a:p>
            <a:r>
              <a:rPr lang="en-US" dirty="0" smtClean="0"/>
              <a:t> </a:t>
            </a:r>
            <a:r>
              <a:rPr lang="en-US" dirty="0" smtClean="0"/>
              <a:t>“Since the use of Coercion engenders negative feelings, such external approaches are counterproductive to good relationships and are only effective temporarily.” (Marshall,  2005)</a:t>
            </a:r>
          </a:p>
          <a:p>
            <a:endParaRPr lang="en-US" dirty="0"/>
          </a:p>
        </p:txBody>
      </p:sp>
    </p:spTree>
  </p:cSld>
  <p:clrMapOvr>
    <a:masterClrMapping/>
  </p:clrMapOvr>
  <p:transition>
    <p:pull dir="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of Related Literature: </a:t>
            </a:r>
            <a:r>
              <a:rPr lang="en-US" dirty="0" smtClean="0">
                <a:solidFill>
                  <a:srgbClr val="00B050"/>
                </a:solidFill>
              </a:rPr>
              <a:t>PROS</a:t>
            </a:r>
            <a:endParaRPr lang="en-US" dirty="0">
              <a:solidFill>
                <a:srgbClr val="00B050"/>
              </a:solidFill>
            </a:endParaRPr>
          </a:p>
        </p:txBody>
      </p:sp>
      <p:sp>
        <p:nvSpPr>
          <p:cNvPr id="3" name="Content Placeholder 2"/>
          <p:cNvSpPr>
            <a:spLocks noGrp="1"/>
          </p:cNvSpPr>
          <p:nvPr>
            <p:ph sz="quarter" idx="1"/>
          </p:nvPr>
        </p:nvSpPr>
        <p:spPr/>
        <p:txBody>
          <a:bodyPr>
            <a:normAutofit/>
          </a:bodyPr>
          <a:lstStyle/>
          <a:p>
            <a:r>
              <a:rPr lang="en-US" sz="2800" dirty="0" smtClean="0"/>
              <a:t>“External motivators lie treasure boxes, point systems, and other behavior tracking programs cannot be used. Children are motivated by: Caring, connection, contribution, and the empowerment of conflict resolution.” (Hoffman, Hutchinson, &amp; Reiss, 2009) </a:t>
            </a:r>
          </a:p>
          <a:p>
            <a:r>
              <a:rPr lang="en-US" sz="2800" dirty="0" smtClean="0"/>
              <a:t>“The behavior approach fails to allow for the responsibility that one act/event can signify in multiply ways, hugely complicating the response it will elicit in a particular child.” ( Woods, 2008).</a:t>
            </a:r>
            <a:endParaRPr lang="en-US" sz="2800" dirty="0"/>
          </a:p>
        </p:txBody>
      </p:sp>
    </p:spTree>
  </p:cSld>
  <p:clrMapOvr>
    <a:masterClrMapping/>
  </p:clrMapOvr>
  <p:transition>
    <p:pull dir="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of Related Literature: </a:t>
            </a:r>
            <a:r>
              <a:rPr lang="en-US" dirty="0" smtClean="0">
                <a:solidFill>
                  <a:srgbClr val="00B050"/>
                </a:solidFill>
              </a:rPr>
              <a:t>PROS</a:t>
            </a:r>
            <a:endParaRPr lang="en-US" dirty="0">
              <a:solidFill>
                <a:srgbClr val="00B050"/>
              </a:solidFill>
            </a:endParaRPr>
          </a:p>
        </p:txBody>
      </p:sp>
      <p:sp>
        <p:nvSpPr>
          <p:cNvPr id="3" name="Content Placeholder 2"/>
          <p:cNvSpPr>
            <a:spLocks noGrp="1"/>
          </p:cNvSpPr>
          <p:nvPr>
            <p:ph sz="quarter" idx="1"/>
          </p:nvPr>
        </p:nvSpPr>
        <p:spPr/>
        <p:txBody>
          <a:bodyPr>
            <a:normAutofit fontScale="92500" lnSpcReduction="10000"/>
          </a:bodyPr>
          <a:lstStyle/>
          <a:p>
            <a:r>
              <a:rPr lang="en-US" dirty="0" smtClean="0"/>
              <a:t>“Verbal rewards are delivered immediately after the target behavior occurs, thereby increasing the likelihood that the behavior will be repeated. Tangible rewards are often delivered days or weeks after treatment, virtually ensuring a decrease in the occurrence of the targeted behavior. “( Arkin-Little, Eckert, Lovett, &amp; Little 2004). </a:t>
            </a:r>
          </a:p>
          <a:p>
            <a:r>
              <a:rPr lang="en-US" dirty="0" smtClean="0"/>
              <a:t>“The more teachers can experience what motivates their students-or what fails to-the more they may recognize the constraints of traditional accountability and incentives systems.” ( Mader, 2009) </a:t>
            </a:r>
            <a:endParaRPr lang="en-US" dirty="0"/>
          </a:p>
        </p:txBody>
      </p:sp>
    </p:spTree>
  </p:cSld>
  <p:clrMapOvr>
    <a:masterClrMapping/>
  </p:clrMapOvr>
  <p:transition>
    <p:pull dir="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Review of Related Literature </a:t>
            </a:r>
            <a:r>
              <a:rPr lang="en-US" dirty="0" smtClean="0">
                <a:solidFill>
                  <a:srgbClr val="FF0000"/>
                </a:solidFill>
              </a:rPr>
              <a:t>CONS</a:t>
            </a:r>
            <a:endParaRPr lang="en-US" dirty="0">
              <a:solidFill>
                <a:srgbClr val="FF0000"/>
              </a:solidFill>
            </a:endParaRPr>
          </a:p>
        </p:txBody>
      </p:sp>
      <p:sp>
        <p:nvSpPr>
          <p:cNvPr id="3" name="Content Placeholder 2"/>
          <p:cNvSpPr>
            <a:spLocks noGrp="1"/>
          </p:cNvSpPr>
          <p:nvPr>
            <p:ph sz="quarter" idx="1"/>
          </p:nvPr>
        </p:nvSpPr>
        <p:spPr/>
        <p:txBody>
          <a:bodyPr>
            <a:normAutofit fontScale="92500" lnSpcReduction="10000"/>
          </a:bodyPr>
          <a:lstStyle/>
          <a:p>
            <a:r>
              <a:rPr lang="en-US" dirty="0" smtClean="0"/>
              <a:t> ‘ “I have learned that assertive discipline is very effective when used consistently..I implemented a new discipline plan, reward system, and class-wide reward with much success. …..my mentor was completely supportive. …I was keeping very detailed documentations…I was constantly checking myself for consistency.” ‘ (Desiderio and Mullennix 2005)</a:t>
            </a:r>
          </a:p>
          <a:p>
            <a:r>
              <a:rPr lang="en-US" dirty="0" smtClean="0"/>
              <a:t> </a:t>
            </a:r>
            <a:r>
              <a:rPr lang="en-US" dirty="0" smtClean="0"/>
              <a:t>“..Research has demonstrated that DRO paired with edible reinforcement has reduced inappropriate behavior in children.” ( </a:t>
            </a:r>
            <a:r>
              <a:rPr lang="en-US" dirty="0" smtClean="0"/>
              <a:t>D</a:t>
            </a:r>
            <a:r>
              <a:rPr lang="en-US" dirty="0" smtClean="0"/>
              <a:t>addario, Anhalt &amp; Barton 2007) </a:t>
            </a:r>
            <a:endParaRPr lang="en-US" dirty="0"/>
          </a:p>
        </p:txBody>
      </p:sp>
    </p:spTree>
  </p:cSld>
  <p:clrMapOvr>
    <a:masterClrMapping/>
  </p:clrMapOvr>
  <p:transition>
    <p:pull dir="r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355</TotalTime>
  <Words>998</Words>
  <Application>Microsoft Office PowerPoint</Application>
  <PresentationFormat>On-screen Show (4:3)</PresentationFormat>
  <Paragraphs>73</Paragraphs>
  <Slides>13</Slides>
  <Notes>13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Median</vt:lpstr>
      <vt:lpstr>effects of rewards and incentives on intrinsic motivation of students</vt:lpstr>
      <vt:lpstr>Table of Contents</vt:lpstr>
      <vt:lpstr>Statement of the Problem </vt:lpstr>
      <vt:lpstr>Review of Related Literature</vt:lpstr>
      <vt:lpstr>Review of Related Literature</vt:lpstr>
      <vt:lpstr>Review of Related Literature: PROS</vt:lpstr>
      <vt:lpstr>Review of Related Literature: PROS</vt:lpstr>
      <vt:lpstr>Review of Related Literature: PROS</vt:lpstr>
      <vt:lpstr>Review of Related Literature CONS</vt:lpstr>
      <vt:lpstr>Review of Related Literature CONS</vt:lpstr>
      <vt:lpstr>Statement of the Hypothesis (Hr)</vt:lpstr>
      <vt:lpstr>REFERENCES</vt:lpstr>
      <vt:lpstr>REFERENCES</vt:lpstr>
    </vt:vector>
  </TitlesOfParts>
  <Company>Brooklyn College Library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effects of rewards and incentives on intrinsic motivation of students</dc:title>
  <dc:creator>cafe</dc:creator>
  <cp:lastModifiedBy>Valued Acer Customer</cp:lastModifiedBy>
  <cp:revision>23</cp:revision>
  <dcterms:created xsi:type="dcterms:W3CDTF">2010-10-18T18:42:13Z</dcterms:created>
  <dcterms:modified xsi:type="dcterms:W3CDTF">2010-10-19T06:24:08Z</dcterms:modified>
</cp:coreProperties>
</file>